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8" r:id="rId16"/>
    <p:sldId id="289" r:id="rId17"/>
    <p:sldId id="290" r:id="rId18"/>
    <p:sldId id="291" r:id="rId19"/>
    <p:sldId id="292" r:id="rId20"/>
    <p:sldId id="271" r:id="rId21"/>
    <p:sldId id="272" r:id="rId22"/>
    <p:sldId id="273" r:id="rId23"/>
    <p:sldId id="274" r:id="rId24"/>
    <p:sldId id="275" r:id="rId25"/>
    <p:sldId id="276" r:id="rId26"/>
    <p:sldId id="301" r:id="rId27"/>
    <p:sldId id="277" r:id="rId28"/>
    <p:sldId id="278" r:id="rId29"/>
    <p:sldId id="302" r:id="rId30"/>
    <p:sldId id="279" r:id="rId31"/>
    <p:sldId id="294" r:id="rId32"/>
    <p:sldId id="295" r:id="rId33"/>
    <p:sldId id="296" r:id="rId34"/>
    <p:sldId id="299" r:id="rId35"/>
    <p:sldId id="300" r:id="rId36"/>
    <p:sldId id="298" r:id="rId37"/>
    <p:sldId id="297" r:id="rId38"/>
    <p:sldId id="280" r:id="rId39"/>
    <p:sldId id="282" r:id="rId40"/>
    <p:sldId id="283" r:id="rId41"/>
    <p:sldId id="281" r:id="rId42"/>
    <p:sldId id="284" r:id="rId43"/>
    <p:sldId id="285" r:id="rId44"/>
    <p:sldId id="303" r:id="rId45"/>
    <p:sldId id="286" r:id="rId46"/>
    <p:sldId id="29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Переломы костей у животных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9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Клинические признаки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 </a:t>
            </a:r>
            <a:r>
              <a:rPr lang="ru-RU" u="sng" dirty="0"/>
              <a:t>общих клинических проявлений</a:t>
            </a:r>
            <a:r>
              <a:rPr lang="ru-RU" dirty="0"/>
              <a:t> у всех животных в первые 3—6 суток после перелома наблюдается слабая лихорадка, учащение пульса (на 10—15 ударов) и дыхания (на 5—20 дыхательных движений), угнетённое состояние и отсутствие или понижение аппетита. В области травмированной кости и мягких тканей отмечается умеренно выраженная болезненная горячая припухлость (воспалительный отёк), которая через 7—10 суток исчезает.</a:t>
            </a:r>
          </a:p>
        </p:txBody>
      </p:sp>
    </p:spTree>
    <p:extLst>
      <p:ext uri="{BB962C8B-B14F-4D97-AF65-F5344CB8AC3E}">
        <p14:creationId xmlns:p14="http://schemas.microsoft.com/office/powerpoint/2010/main" val="147704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941168"/>
            <a:ext cx="8784976" cy="1800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Огромное значение для </a:t>
            </a:r>
            <a:r>
              <a:rPr lang="ru-RU" u="sng" dirty="0"/>
              <a:t>диагностики</a:t>
            </a:r>
            <a:r>
              <a:rPr lang="ru-RU" dirty="0"/>
              <a:t>, контроля репозиции и процессов сращения костей имеет рентгенография. Снимки костей при подозрении на перелом должны делаться в двух взаимно перпендикулярных проекциях (фас, профиль).</a:t>
            </a:r>
          </a:p>
        </p:txBody>
      </p:sp>
      <p:pic>
        <p:nvPicPr>
          <p:cNvPr id="1026" name="Picture 2" descr="F:\Для студентов\Травматология\Переломы костей - презентация\Материалы для презентации\Рентген для презентации\Toni (Ilatovskaya)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19" y="-9841"/>
            <a:ext cx="5933593" cy="48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5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373216"/>
            <a:ext cx="8712968" cy="1080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Полный поперечный (зубчатый) перелом дистального эпифиза бедренной кости со смещением отломков (по длине с укорочением)</a:t>
            </a:r>
          </a:p>
        </p:txBody>
      </p:sp>
      <p:pic>
        <p:nvPicPr>
          <p:cNvPr id="2050" name="Picture 2" descr="F:\Для студентов\Травматология\Переломы костей - презентация\Материалы для презентации\Рентген для презентации\Fyntik (Largina)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5208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8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тудентов\Травматология\Переломы костей - презентация\Материалы для презентации\Рентген для презентации\Kora (Volkov)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7223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6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114800" cy="5793507"/>
          </a:xfrm>
        </p:spPr>
        <p:txBody>
          <a:bodyPr/>
          <a:lstStyle/>
          <a:p>
            <a:r>
              <a:rPr lang="ru-RU" dirty="0"/>
              <a:t>Тот же пациент, что и на предыдущем снимке.</a:t>
            </a:r>
          </a:p>
          <a:p>
            <a:r>
              <a:rPr lang="ru-RU" dirty="0"/>
              <a:t>Полный поперечный перелом дистального эпифиза лучевой кости; трещины (неполный перелом) дистального эпифиза локтевой кости</a:t>
            </a:r>
          </a:p>
          <a:p>
            <a:endParaRPr lang="ru-RU" dirty="0"/>
          </a:p>
        </p:txBody>
      </p:sp>
      <p:pic>
        <p:nvPicPr>
          <p:cNvPr id="4098" name="Picture 2" descr="F:\Для студентов\Травматология\Переломы костей - презентация\Материалы для презентации\Рентген для презентации\Kora (Volkov)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749869" cy="64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7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Механизм заживления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013176"/>
            <a:ext cx="8640960" cy="15121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первый момент после травмы в области перелома отмечается разрушение тканей: костных балок, костного мозга, сосудов и т. д. Между отломками возникают большие или меньшие кровоизлияния.</a:t>
            </a:r>
          </a:p>
          <a:p>
            <a:r>
              <a:rPr lang="ru-RU" dirty="0"/>
              <a:t>В кровоизлиянии эритроциты распадаются, выпадает фибрин, образуя кровяной сгусток. Он является первым скрепляющим отломки материалом (так называемый первичный клей), который восстанавливает целостность повреждённой кости.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F:\Для студентов\Травматология\Заживление перелома кости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688632" cy="40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6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Механизм заживления переломов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949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зоне перелома в первые же часы появляются морфологические признаки нарушения микроциркуляции; наиболее ранний из них — травматический отёк.</a:t>
            </a:r>
          </a:p>
          <a:p>
            <a:r>
              <a:rPr lang="ru-RU" dirty="0"/>
              <a:t>Гематома быстро теряет значительную часть жидкости, превращаясь в плотные белковые массы, являющиеся основой для репаративных процессов, способствующих проникновению </a:t>
            </a:r>
            <a:r>
              <a:rPr lang="ru-RU" dirty="0" err="1"/>
              <a:t>мезенхимальных</a:t>
            </a:r>
            <a:r>
              <a:rPr lang="ru-RU" dirty="0"/>
              <a:t> элементов, из которых формируется мозоль.</a:t>
            </a:r>
          </a:p>
          <a:p>
            <a:r>
              <a:rPr lang="ru-RU" dirty="0"/>
              <a:t>Первыми клеточными элементами, которые выявляют после травмы, являются немногочисленные лейкоциты, а затем — макрофаги. Постепенно к ним присоединяются по ходу сосудов единичные малодифференцированные клетки (стволовые или </a:t>
            </a:r>
            <a:r>
              <a:rPr lang="ru-RU" dirty="0" err="1"/>
              <a:t>мезенхимальные</a:t>
            </a:r>
            <a:r>
              <a:rPr lang="ru-RU" dirty="0"/>
              <a:t>). Эти клетки обладают высокой пролиферативной активностью, они являются клеточным резервом для гистогенеза.</a:t>
            </a:r>
          </a:p>
        </p:txBody>
      </p:sp>
    </p:spTree>
    <p:extLst>
      <p:ext uri="{BB962C8B-B14F-4D97-AF65-F5344CB8AC3E}">
        <p14:creationId xmlns:p14="http://schemas.microsoft.com/office/powerpoint/2010/main" val="17003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Механизм заживления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Через 1…2 суток парезы сосудов и стазы сменяются активной гиперемией, которая сохраняется в течение периода образования провизорной мозоли, а затем постепенно уменьшается.</a:t>
            </a:r>
          </a:p>
          <a:p>
            <a:r>
              <a:rPr lang="ru-RU" dirty="0"/>
              <a:t>На 3-и сутки начинают выявляться новообразованные капилляры. Появлению регенерата способствует и наличие лейкоцитов в излившейся крови. </a:t>
            </a:r>
          </a:p>
          <a:p>
            <a:r>
              <a:rPr lang="ru-RU" dirty="0"/>
              <a:t>На 4…5-е сутки формируются немногочисленные тонкостенные сосуды </a:t>
            </a:r>
            <a:r>
              <a:rPr lang="ru-RU" dirty="0" err="1"/>
              <a:t>синусоидного</a:t>
            </a:r>
            <a:r>
              <a:rPr lang="ru-RU" dirty="0"/>
              <a:t> типа, в которых появляются эритроциты (начало </a:t>
            </a:r>
            <a:r>
              <a:rPr lang="ru-RU" dirty="0" err="1"/>
              <a:t>гемоциркуляции</a:t>
            </a:r>
            <a:r>
              <a:rPr lang="ru-RU" dirty="0"/>
              <a:t>). Это предшествует процессу образования кости.</a:t>
            </a:r>
          </a:p>
          <a:p>
            <a:r>
              <a:rPr lang="ru-RU" dirty="0"/>
              <a:t>В кровяной сгусток врастает молодая мезенхимальная ткань, сходная грануляционной, — недифференцированная стадия образования костной мозоли. В этой ткани формируются остеогенные клетки. Появляются остеобласты.</a:t>
            </a:r>
          </a:p>
        </p:txBody>
      </p:sp>
    </p:spTree>
    <p:extLst>
      <p:ext uri="{BB962C8B-B14F-4D97-AF65-F5344CB8AC3E}">
        <p14:creationId xmlns:p14="http://schemas.microsoft.com/office/powerpoint/2010/main" val="176349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Механизм заживления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Синтезируются и появляются коллагеновые волокна. Они собираются в пучки, на которых адсорбируется гомогенное остеоидное вещество с последующим обызвествлением.</a:t>
            </a:r>
          </a:p>
          <a:p>
            <a:r>
              <a:rPr lang="ru-RU" dirty="0"/>
              <a:t>Остеобласты превращаются в остеоциты. Новообразованные примитивные костные балки появляются в остеогенной клеточно-волокнистой ткани уже на 2-й неделе, прежде всего в месте контакта с предшествующими костными структурами, в том числе – с костными осколками, соединяя их между собой. </a:t>
            </a:r>
          </a:p>
        </p:txBody>
      </p:sp>
    </p:spTree>
    <p:extLst>
      <p:ext uri="{BB962C8B-B14F-4D97-AF65-F5344CB8AC3E}">
        <p14:creationId xmlns:p14="http://schemas.microsoft.com/office/powerpoint/2010/main" val="405436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Механизм заживления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 концу месяца количество костных структур значительно увеличивается, во многих участках уже отмечается костное соединение отломков перелома. Таким образом формируется провизорная грубоволокнистая костная мозоль.</a:t>
            </a:r>
          </a:p>
          <a:p>
            <a:r>
              <a:rPr lang="ru-RU" dirty="0"/>
              <a:t>В последующем провизорная костная мозоль перестраивается путём рассасывания и замещения пластинчатыми, более зрелыми костными структурами. На этом этапе преобладает остеокластическая резорбция.</a:t>
            </a:r>
          </a:p>
          <a:p>
            <a:r>
              <a:rPr lang="ru-RU" dirty="0"/>
              <a:t>Процесс перестройки костей скелета осуществляется постоянно. </a:t>
            </a:r>
          </a:p>
        </p:txBody>
      </p:sp>
    </p:spTree>
    <p:extLst>
      <p:ext uri="{BB962C8B-B14F-4D97-AF65-F5344CB8AC3E}">
        <p14:creationId xmlns:p14="http://schemas.microsoft.com/office/powerpoint/2010/main" val="36657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7413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Перелом</a:t>
            </a:r>
            <a:r>
              <a:rPr lang="ru-RU" sz="3600" dirty="0"/>
              <a:t> — это частичное или полное нарушение целости кости под влиянием механического усилия, сопровождающееся повреждением мягких тканей. </a:t>
            </a:r>
          </a:p>
          <a:p>
            <a:r>
              <a:rPr lang="ru-RU" sz="3600" dirty="0"/>
              <a:t>При переломе костей происходят разрывы мышц, фасций, сухожилий, нервов, сосудов и т.д. как от внешнего воздействия, так и от внутреннего повреждения острыми отломками и осколками кости.</a:t>
            </a:r>
          </a:p>
        </p:txBody>
      </p:sp>
    </p:spTree>
    <p:extLst>
      <p:ext uri="{BB962C8B-B14F-4D97-AF65-F5344CB8AC3E}">
        <p14:creationId xmlns:p14="http://schemas.microsoft.com/office/powerpoint/2010/main" val="104285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Лечение переломов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</p:spPr>
        <p:txBody>
          <a:bodyPr/>
          <a:lstStyle/>
          <a:p>
            <a:r>
              <a:rPr lang="ru-RU" u="sng" dirty="0"/>
              <a:t>Основные принципы лечения переломов: </a:t>
            </a:r>
          </a:p>
          <a:p>
            <a:r>
              <a:rPr lang="ru-RU" dirty="0"/>
              <a:t>точная репозиция костных отломков с хорошим контактом конгруэнтных поверхностей, </a:t>
            </a:r>
          </a:p>
          <a:p>
            <a:r>
              <a:rPr lang="ru-RU" dirty="0"/>
              <a:t>их стабильной фиксации до сращения;</a:t>
            </a:r>
          </a:p>
          <a:p>
            <a:r>
              <a:rPr lang="ru-RU" dirty="0"/>
              <a:t>обеспечение хорошей трофики области перелома; </a:t>
            </a:r>
          </a:p>
          <a:p>
            <a:r>
              <a:rPr lang="ru-RU" dirty="0"/>
              <a:t>минимальная травматичность метода хирургической фиксации  </a:t>
            </a:r>
          </a:p>
          <a:p>
            <a:r>
              <a:rPr lang="ru-RU" dirty="0"/>
              <a:t>возможность функционального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81847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367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Первая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Первая помощь при закрытых переломах должна быть направлена на ограничение движения и смещения отломков кости, вызывающих сильные боли и травматизацию мышц, сосудов и нервов; предупреждение перехода закрытого перелома в открытый вследствие повреждения кожного покрова костными отломками. </a:t>
            </a:r>
          </a:p>
          <a:p>
            <a:r>
              <a:rPr lang="ru-RU" dirty="0"/>
              <a:t>Для этого накладывают временную иммобилизующую повязку на повреждённую область и предоставляют животному покой. При открытых переломах края раны и кожу по её окружности обрабатывают раствором йода, закрывают рану повязкой и иммобилизуют. Для иммобилизации могут быть использованы шинные повязки из подручного материала или специальные металлические шины. </a:t>
            </a:r>
          </a:p>
          <a:p>
            <a:r>
              <a:rPr lang="ru-RU" dirty="0"/>
              <a:t>При наложении шин с целью предотвращения пролежней в местах наибольшего давления подкладывают подручный мягкий материал или пласты серой ваты. Надлежащая фиксация отломков при переломах костей конечностей достигается при условии, что повязка блокирует подвижность суставов выше и ниже места перелома.</a:t>
            </a:r>
          </a:p>
        </p:txBody>
      </p:sp>
    </p:spTree>
    <p:extLst>
      <p:ext uri="{BB962C8B-B14F-4D97-AF65-F5344CB8AC3E}">
        <p14:creationId xmlns:p14="http://schemas.microsoft.com/office/powerpoint/2010/main" val="280510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Консервативное лечение закрытых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/>
          <a:lstStyle/>
          <a:p>
            <a:r>
              <a:rPr lang="ru-RU" dirty="0"/>
              <a:t>вправление сместившихся отломков; </a:t>
            </a:r>
          </a:p>
          <a:p>
            <a:r>
              <a:rPr lang="ru-RU" dirty="0"/>
              <a:t>иммобилизация отломков в правильном положении (наложение </a:t>
            </a:r>
            <a:r>
              <a:rPr lang="ru-RU" dirty="0" err="1"/>
              <a:t>иммобилизирующей</a:t>
            </a:r>
            <a:r>
              <a:rPr lang="ru-RU" dirty="0"/>
              <a:t> повязки); </a:t>
            </a:r>
          </a:p>
          <a:p>
            <a:r>
              <a:rPr lang="ru-RU" dirty="0"/>
              <a:t>обеспечение условий регенерации и стимуляции заживления переломов.</a:t>
            </a:r>
          </a:p>
        </p:txBody>
      </p:sp>
    </p:spTree>
    <p:extLst>
      <p:ext uri="{BB962C8B-B14F-4D97-AF65-F5344CB8AC3E}">
        <p14:creationId xmlns:p14="http://schemas.microsoft.com/office/powerpoint/2010/main" val="97737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Консервативное лечение закрытых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Autofit/>
          </a:bodyPr>
          <a:lstStyle/>
          <a:p>
            <a:r>
              <a:rPr lang="ru-RU" sz="2200" dirty="0"/>
              <a:t>Несмотря на его простоту и доступность консервативного метода лечения, он имеет </a:t>
            </a:r>
            <a:r>
              <a:rPr lang="ru-RU" sz="2200" u="sng" dirty="0"/>
              <a:t>ряд существенных недостатков</a:t>
            </a:r>
            <a:r>
              <a:rPr lang="ru-RU" sz="2200" dirty="0"/>
              <a:t>, которые нередко приводят к тяжёлым осложнениям.</a:t>
            </a:r>
          </a:p>
          <a:p>
            <a:r>
              <a:rPr lang="ru-RU" sz="2200" dirty="0"/>
              <a:t> Иммобилизующая повязка, сдавливая ткани длительное время, затрудняет восстановление нарушенного </a:t>
            </a:r>
            <a:r>
              <a:rPr lang="ru-RU" sz="2200" dirty="0" err="1"/>
              <a:t>крово</a:t>
            </a:r>
            <a:r>
              <a:rPr lang="ru-RU" sz="2200" dirty="0"/>
              <a:t>- и </a:t>
            </a:r>
            <a:r>
              <a:rPr lang="ru-RU" sz="2200" dirty="0" err="1"/>
              <a:t>лимфообращения</a:t>
            </a:r>
            <a:r>
              <a:rPr lang="ru-RU" sz="2200" dirty="0"/>
              <a:t> и сама дополнительно вызывает застойные явления. </a:t>
            </a:r>
          </a:p>
          <a:p>
            <a:r>
              <a:rPr lang="ru-RU" sz="2200" dirty="0"/>
              <a:t>Фиксация повязкой суставов выключает на длительное время поврежденную конечность из функциональной нагрузки. </a:t>
            </a:r>
          </a:p>
          <a:p>
            <a:r>
              <a:rPr lang="ru-RU" sz="2200" dirty="0"/>
              <a:t>Все это приводит к задержке формирования костной мозоли, к </a:t>
            </a:r>
            <a:r>
              <a:rPr lang="ru-RU" sz="2200" dirty="0" err="1"/>
              <a:t>тугоподвижности</a:t>
            </a:r>
            <a:r>
              <a:rPr lang="ru-RU" sz="2200" dirty="0"/>
              <a:t> суставов, контрактурам и функциональной атрофии мышц. </a:t>
            </a:r>
          </a:p>
          <a:p>
            <a:r>
              <a:rPr lang="ru-RU" sz="2200" dirty="0"/>
              <a:t>Кроме того, не всегда удаётся правильно и надёжно зафиксировать повреждённую кость, в результате чего происходит либо неправильное сращение, либо образование ложного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325709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Оперативное лечение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/>
          <a:lstStyle/>
          <a:p>
            <a:r>
              <a:rPr lang="ru-RU" b="1" dirty="0"/>
              <a:t>Остеосинтез</a:t>
            </a:r>
            <a:r>
              <a:rPr lang="ru-RU" dirty="0"/>
              <a:t> - операция соединения отломков кости кровавым способом.</a:t>
            </a:r>
          </a:p>
          <a:p>
            <a:r>
              <a:rPr lang="ru-RU" dirty="0"/>
              <a:t>При закрытых переломах остеосинтез следует делать через сутки после травмы; в более поздние сроки (5—10 дней) трудно осуществлять вытяжение и репозицию отломков, приходится дополнительно травмировать ткани. В случае открытых переломов операцию производят возможно раньше, до развития клинических признаков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24605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Интрамедуллярный остеосинтез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124744"/>
            <a:ext cx="4890231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Интрамедуллярный (внутрикостный) остеосинтез </a:t>
            </a:r>
            <a:r>
              <a:rPr lang="ru-RU" sz="1800" dirty="0"/>
              <a:t>проводят с помощью различных штифтов и стержней, изготовленных из нержавеющей стали, специальных металлических сплавов, не подвергающихся коррозии, или полимерных материалов. </a:t>
            </a:r>
          </a:p>
          <a:p>
            <a:pPr marL="0" indent="0">
              <a:buNone/>
            </a:pPr>
            <a:r>
              <a:rPr lang="ru-RU" sz="1800" dirty="0"/>
              <a:t>Цель хирурга — получить при остеосинтезе как можно более жесткое соединение костных отломков, исключающее дополнительную внешнюю иммобилизацию оперированной конечности. </a:t>
            </a:r>
          </a:p>
          <a:p>
            <a:pPr marL="0" indent="0">
              <a:buNone/>
            </a:pPr>
            <a:r>
              <a:rPr lang="ru-RU" sz="1800" dirty="0"/>
              <a:t>Обязательное условие подготовительного периода к операции интрамедуллярного остеосинтеза — точный расчёт и подбор штифта в соответствии с диаметром и физиологическим изгибом костномозгового канала длинной трубчатой кости. Эти манипуляции проводят на основе детального анализа рентгенограммы области перелома.</a:t>
            </a:r>
          </a:p>
        </p:txBody>
      </p:sp>
      <p:pic>
        <p:nvPicPr>
          <p:cNvPr id="5122" name="Picture 2" descr="J:\Акимова - Нюша - Рентгенография 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30" y="1124744"/>
            <a:ext cx="4253769" cy="54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4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Интрамедуллярный остеосинтез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784976" cy="5688632"/>
          </a:xfrm>
        </p:spPr>
        <p:txBody>
          <a:bodyPr/>
          <a:lstStyle/>
          <a:p>
            <a:r>
              <a:rPr lang="ru-RU" u="sng" dirty="0"/>
              <a:t>Показания к интрамедуллярному остеосинтезу: </a:t>
            </a:r>
            <a:r>
              <a:rPr lang="ru-RU" dirty="0"/>
              <a:t>поперечный или короткий косой </a:t>
            </a:r>
            <a:r>
              <a:rPr lang="ru-RU" dirty="0" err="1"/>
              <a:t>диафизарный</a:t>
            </a:r>
            <a:r>
              <a:rPr lang="ru-RU" dirty="0"/>
              <a:t> перелом бедренной кости, перелом в области сужения костномозговой полости большеберцовой кости, имеющего форму песочных часов, а также в месте перехода от средней к дистальной трети плечевой кости при отсутствии щели.</a:t>
            </a:r>
          </a:p>
        </p:txBody>
      </p:sp>
    </p:spTree>
    <p:extLst>
      <p:ext uri="{BB962C8B-B14F-4D97-AF65-F5344CB8AC3E}">
        <p14:creationId xmlns:p14="http://schemas.microsoft.com/office/powerpoint/2010/main" val="420999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Интрамедуллярный остеосинтез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r>
              <a:rPr lang="ru-RU" sz="2200" u="sng" dirty="0"/>
              <a:t>Принцип интрамедуллярного остеосинтеза </a:t>
            </a:r>
            <a:r>
              <a:rPr lang="ru-RU" sz="2200" dirty="0"/>
              <a:t>сводится к сопоставлению отломков кости и скреплению их фиксаторами, введёнными в костномозговой канал.</a:t>
            </a:r>
          </a:p>
          <a:p>
            <a:r>
              <a:rPr lang="ru-RU" sz="2200" dirty="0"/>
              <a:t>В костномозговом канале при введении в него штифта нарушается организация костного мозга. Вблизи штифта он некротически изменен, с очагами детрита, в более глубоких отделах сохраняется ретикулярная строма. Вокруг металлического (полимерного) фиксатора формируется соединительнотканная капсула различной толщины на отдельных участках кости в зависимости от её конфигурации. В случае открытых переломов в мозговом канале и в капсуле, формирующейся вокруг штифта, могут обнаруживаться воспалительные инфильтраты, что сопряжено с </a:t>
            </a:r>
            <a:r>
              <a:rPr lang="ru-RU" sz="2200" dirty="0" err="1"/>
              <a:t>травмированием</a:t>
            </a:r>
            <a:r>
              <a:rPr lang="ru-RU" sz="2200" dirty="0"/>
              <a:t> костного мозга. В зависимости от сроков пребывания фиксирующего устройства в мозговом канале капсула имеет различную консистенцию — от рыхлой (до 14 </a:t>
            </a:r>
            <a:r>
              <a:rPr lang="ru-RU" sz="2200" dirty="0" err="1"/>
              <a:t>сут</a:t>
            </a:r>
            <a:r>
              <a:rPr lang="ru-RU" sz="2200" dirty="0"/>
              <a:t>) до плотной фиброзно-костной (30 суток более).</a:t>
            </a:r>
          </a:p>
        </p:txBody>
      </p:sp>
    </p:spTree>
    <p:extLst>
      <p:ext uri="{BB962C8B-B14F-4D97-AF65-F5344CB8AC3E}">
        <p14:creationId xmlns:p14="http://schemas.microsoft.com/office/powerpoint/2010/main" val="263957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Прочная фиксация отломков и свободное положение суставов позволяют животному в ближайшее время после операции пользоваться повреждённой конечностью, что профилактирует контрактуры и функциональную атрофию мышц, нормализует </a:t>
            </a:r>
            <a:r>
              <a:rPr lang="ru-RU" dirty="0" err="1"/>
              <a:t>крово</a:t>
            </a:r>
            <a:r>
              <a:rPr lang="ru-RU" dirty="0"/>
              <a:t>- и </a:t>
            </a:r>
            <a:r>
              <a:rPr lang="ru-RU" dirty="0" err="1"/>
              <a:t>лимфообращение</a:t>
            </a:r>
            <a:r>
              <a:rPr lang="ru-RU" dirty="0"/>
              <a:t> в повреждённых тканях и ускоряет формирование костной мозоли. Устойчивый остеосинтез при необходимости позволяет перевести больное животное на амбулаторное лечение. Это положение свидетельствует о существенном преимуществе оперативного способа лечения над консервативным.</a:t>
            </a:r>
          </a:p>
        </p:txBody>
      </p:sp>
    </p:spTree>
    <p:extLst>
      <p:ext uri="{BB962C8B-B14F-4D97-AF65-F5344CB8AC3E}">
        <p14:creationId xmlns:p14="http://schemas.microsoft.com/office/powerpoint/2010/main" val="5415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Интрамедуллярный остеосинтез</a:t>
            </a:r>
          </a:p>
        </p:txBody>
      </p:sp>
      <p:pic>
        <p:nvPicPr>
          <p:cNvPr id="5123" name="Picture 3" descr="H:\Акимова - Нюша - Рентгенография 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" y="980728"/>
            <a:ext cx="406338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Акимова - Нюша - Рентгенография 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11" y="968026"/>
            <a:ext cx="3956169" cy="57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3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/>
              <a:t>По этиологии: </a:t>
            </a:r>
            <a:r>
              <a:rPr lang="ru-RU" dirty="0"/>
              <a:t>травматические (возникающие под действием внешнего усилия) и патологические (наступают вследствие патологического состояния костной ткани).</a:t>
            </a:r>
          </a:p>
          <a:p>
            <a:r>
              <a:rPr lang="ru-RU" u="sng" dirty="0"/>
              <a:t>По времени возникновения:</a:t>
            </a:r>
            <a:r>
              <a:rPr lang="ru-RU" dirty="0"/>
              <a:t> врождённые и приобретённые.</a:t>
            </a:r>
          </a:p>
          <a:p>
            <a:r>
              <a:rPr lang="ru-RU" u="sng" dirty="0"/>
              <a:t>По характеру повреждения тканей:</a:t>
            </a:r>
            <a:r>
              <a:rPr lang="ru-RU" dirty="0"/>
              <a:t> закрытые (целость кожного покрова сохраняется) и открытые (сопровождающиеся повреждением кожи и подлежащих мягких тканей и имеющие прямое или косвенное сообщение с внешней средой). Множественные переломы - одновременные перелом нескольких костей. </a:t>
            </a:r>
          </a:p>
        </p:txBody>
      </p:sp>
    </p:spTree>
    <p:extLst>
      <p:ext uri="{BB962C8B-B14F-4D97-AF65-F5344CB8AC3E}">
        <p14:creationId xmlns:p14="http://schemas.microsoft.com/office/powerpoint/2010/main" val="209266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Экстрамедуллярный остеосинтез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Современные конструкции для экстрамедуллярной (</a:t>
            </a:r>
            <a:r>
              <a:rPr lang="ru-RU" dirty="0" err="1"/>
              <a:t>внекостной</a:t>
            </a:r>
            <a:r>
              <a:rPr lang="ru-RU" dirty="0"/>
              <a:t>) фиксации позволяют надёжно обездвижить костные фрагменты без дополнительной внешней иммобилизации оперированной конечности. Часто данный вид остеосинтеза подразделяют на накостный и </a:t>
            </a:r>
            <a:r>
              <a:rPr lang="ru-RU" dirty="0" err="1"/>
              <a:t>чрескостный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009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7606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248472" cy="5688632"/>
          </a:xfrm>
        </p:spPr>
        <p:txBody>
          <a:bodyPr/>
          <a:lstStyle/>
          <a:p>
            <a:r>
              <a:rPr lang="ru-RU" dirty="0"/>
              <a:t>Винты используются для совмещения фрагментов при помощи сжатия и закрепления пластины на восстановленной кости. </a:t>
            </a:r>
          </a:p>
          <a:p>
            <a:r>
              <a:rPr lang="ru-RU" u="sng" dirty="0"/>
              <a:t>Кортикальный винт</a:t>
            </a:r>
            <a:r>
              <a:rPr lang="ru-RU" dirty="0"/>
              <a:t> имеет резьбу от головки до конца. Используется в качестве натяжного винта. </a:t>
            </a:r>
          </a:p>
        </p:txBody>
      </p:sp>
      <p:pic>
        <p:nvPicPr>
          <p:cNvPr id="1026" name="Picture 2" descr="H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21" y="692696"/>
            <a:ext cx="3817767" cy="28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08" y="3523660"/>
            <a:ext cx="3698280" cy="32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39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000" b="1" dirty="0"/>
              <a:t>Фиксация винтом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248472" cy="5184576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/>
              <a:t>Винт для губчатой кости </a:t>
            </a:r>
            <a:r>
              <a:rPr lang="ru-RU" dirty="0"/>
              <a:t>(</a:t>
            </a:r>
            <a:r>
              <a:rPr lang="ru-RU" dirty="0" err="1"/>
              <a:t>спонгиозный</a:t>
            </a:r>
            <a:r>
              <a:rPr lang="ru-RU" dirty="0"/>
              <a:t> винт) имеет высокую резьбу (резьбу на части стержня). За счёт этого винт прочно удерживается в менее прочной губчатой ткани эпифиза и </a:t>
            </a:r>
            <a:r>
              <a:rPr lang="ru-RU" dirty="0" err="1"/>
              <a:t>метафиза</a:t>
            </a:r>
            <a:r>
              <a:rPr lang="ru-RU" dirty="0"/>
              <a:t>. Используется в качестве натяжного винта.</a:t>
            </a:r>
          </a:p>
          <a:p>
            <a:r>
              <a:rPr lang="ru-RU" dirty="0" err="1"/>
              <a:t>Маллеолярный</a:t>
            </a:r>
            <a:r>
              <a:rPr lang="ru-RU" dirty="0"/>
              <a:t> винт (</a:t>
            </a:r>
            <a:r>
              <a:rPr lang="en-US" dirty="0"/>
              <a:t>b</a:t>
            </a:r>
            <a:r>
              <a:rPr lang="ru-RU" dirty="0"/>
              <a:t>)</a:t>
            </a:r>
            <a:r>
              <a:rPr lang="en-US" dirty="0"/>
              <a:t> – </a:t>
            </a:r>
            <a:r>
              <a:rPr lang="ru-RU" dirty="0"/>
              <a:t>имеет низкую резьбу на нижней половине стержня и трёхгранную головку. Используется в качестве натяжного.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11960" y="5589240"/>
            <a:ext cx="4761855" cy="1071810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/>
              <a:t>а – винт для губчатой ткани с резьбой </a:t>
            </a:r>
            <a:r>
              <a:rPr lang="en-US" b="0" dirty="0"/>
              <a:t>d= 6</a:t>
            </a:r>
            <a:r>
              <a:rPr lang="ru-RU" b="0" dirty="0"/>
              <a:t>,5 мм; </a:t>
            </a:r>
            <a:r>
              <a:rPr lang="en-US" b="0" dirty="0"/>
              <a:t>b</a:t>
            </a:r>
            <a:r>
              <a:rPr lang="ru-RU" b="0" dirty="0"/>
              <a:t> – </a:t>
            </a:r>
            <a:r>
              <a:rPr lang="ru-RU" b="0" dirty="0" err="1"/>
              <a:t>маллеолярный</a:t>
            </a:r>
            <a:r>
              <a:rPr lang="ru-RU" b="0" dirty="0"/>
              <a:t> винт с резьбой </a:t>
            </a:r>
            <a:r>
              <a:rPr lang="la-Latn" b="0" dirty="0"/>
              <a:t>d= </a:t>
            </a:r>
            <a:r>
              <a:rPr lang="ru-RU" b="0" dirty="0"/>
              <a:t>4</a:t>
            </a:r>
            <a:r>
              <a:rPr lang="la-Latn" b="0" dirty="0"/>
              <a:t>,5 </a:t>
            </a:r>
            <a:r>
              <a:rPr lang="ru-RU" b="0" dirty="0"/>
              <a:t>мм; с – винт для губчатой ткани </a:t>
            </a:r>
            <a:r>
              <a:rPr lang="la-Latn" b="0" dirty="0"/>
              <a:t>d= </a:t>
            </a:r>
            <a:r>
              <a:rPr lang="ru-RU" b="0" dirty="0"/>
              <a:t>4,0 мм</a:t>
            </a:r>
          </a:p>
        </p:txBody>
      </p:sp>
      <p:pic>
        <p:nvPicPr>
          <p:cNvPr id="2050" name="Picture 2" descr="H:\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60440" cy="40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5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>
            <a:noAutofit/>
          </a:bodyPr>
          <a:lstStyle/>
          <a:p>
            <a:r>
              <a:rPr lang="ru-RU" dirty="0"/>
              <a:t>Для прижатия поверхностей перелома друг к другу и обеспечения способности отломков выдерживать нагрузку важно правильно соблюдать направление натяжения винтов: </a:t>
            </a:r>
          </a:p>
          <a:p>
            <a:r>
              <a:rPr lang="ru-RU" dirty="0"/>
              <a:t>Если винт расположен перпендикулярно оси кости, это обеспечивает хорошее сжатие и оптимальную способность выдерживать осевые нагрузки.</a:t>
            </a:r>
          </a:p>
          <a:p>
            <a:r>
              <a:rPr lang="ru-RU" dirty="0"/>
              <a:t>Если винт расположен перпендикулярно к поверхности перелома,  это обеспечивает оптимальное сжатие, но недостаточную способность выдерживать осевые нагрузки.</a:t>
            </a:r>
          </a:p>
          <a:p>
            <a:pPr marL="0" indent="0">
              <a:buNone/>
            </a:pPr>
            <a:r>
              <a:rPr lang="ru-RU" sz="25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12664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00600"/>
          </a:xfrm>
        </p:spPr>
        <p:txBody>
          <a:bodyPr>
            <a:normAutofit/>
          </a:bodyPr>
          <a:lstStyle/>
          <a:p>
            <a:r>
              <a:rPr lang="ru-RU" dirty="0"/>
              <a:t>Если винт расположен по направлению биссектрисы угла, ограниченного перпендикуляром к оси кости и перпендикуляром к щели перелома, это обеспечивает хорошее, но не оптимальное сжатие и хорошую, но не оптимальную способность выдерживать осевые нагрузки.</a:t>
            </a:r>
          </a:p>
          <a:p>
            <a:r>
              <a:rPr lang="ru-RU" dirty="0"/>
              <a:t>Каждый винт должен захватывать отломок посередине. Это обеспечивает равномерность сжатия.</a:t>
            </a:r>
          </a:p>
        </p:txBody>
      </p:sp>
    </p:spTree>
    <p:extLst>
      <p:ext uri="{BB962C8B-B14F-4D97-AF65-F5344CB8AC3E}">
        <p14:creationId xmlns:p14="http://schemas.microsoft.com/office/powerpoint/2010/main" val="290476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Исходя из изложенного выше:</a:t>
            </a:r>
          </a:p>
          <a:p>
            <a:r>
              <a:rPr lang="ru-RU" dirty="0"/>
              <a:t>При косом или винтообразном переломе стягивающие (натяжные) винты, по возможности, нужно устанавливать перпендикулярно оси кости, причём всегда посередине противоположного отломка (при необходимости могут быть смещены в сторону).</a:t>
            </a:r>
          </a:p>
          <a:p>
            <a:r>
              <a:rPr lang="ru-RU" dirty="0"/>
              <a:t>При клиновидном переломе со смещением вокруг оси соединять два основных отломка следует, по возможности, при помощи винта, установленного перпендикулярно оси  кости, а клиновидный отломок прижимать к ним двумя винтами, один из которых устанавливают в направлении биссектрисы угла, образованного перпендикулярами к оси кости, а другой в направлении перпендикуляра к щели перелома. </a:t>
            </a:r>
          </a:p>
        </p:txBody>
      </p:sp>
    </p:spTree>
    <p:extLst>
      <p:ext uri="{BB962C8B-B14F-4D97-AF65-F5344CB8AC3E}">
        <p14:creationId xmlns:p14="http://schemas.microsoft.com/office/powerpoint/2010/main" val="2073930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5301208"/>
            <a:ext cx="8928992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Косой перелом: а – высверливание направляющего отверстия; </a:t>
            </a:r>
            <a:r>
              <a:rPr lang="en-US" dirty="0"/>
              <a:t>b</a:t>
            </a:r>
            <a:r>
              <a:rPr lang="ru-RU" dirty="0"/>
              <a:t> – установка сверлильной гильзы; </a:t>
            </a:r>
            <a:r>
              <a:rPr lang="en-US" dirty="0"/>
              <a:t>c</a:t>
            </a:r>
            <a:r>
              <a:rPr lang="ru-RU" dirty="0"/>
              <a:t> – высверливание резьбового отверстия; </a:t>
            </a:r>
            <a:r>
              <a:rPr lang="en-US" dirty="0"/>
              <a:t>d</a:t>
            </a:r>
            <a:r>
              <a:rPr lang="ru-RU" dirty="0"/>
              <a:t> – подготовка опорной поверхности при помощи специальной фрезы; </a:t>
            </a:r>
            <a:r>
              <a:rPr lang="en-US" dirty="0"/>
              <a:t>e</a:t>
            </a:r>
            <a:r>
              <a:rPr lang="ru-RU" dirty="0"/>
              <a:t> – использование прибора для определения длины винта; </a:t>
            </a:r>
            <a:r>
              <a:rPr lang="en-US" dirty="0"/>
              <a:t>f</a:t>
            </a:r>
            <a:r>
              <a:rPr lang="ru-RU" dirty="0"/>
              <a:t> – нарезание резьбы метчиком; </a:t>
            </a:r>
            <a:r>
              <a:rPr lang="en-US" dirty="0"/>
              <a:t>g</a:t>
            </a:r>
            <a:r>
              <a:rPr lang="ru-RU" dirty="0"/>
              <a:t> – ввинчивание винта</a:t>
            </a:r>
          </a:p>
        </p:txBody>
      </p:sp>
      <p:pic>
        <p:nvPicPr>
          <p:cNvPr id="4098" name="Picture 2" descr="H: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832648" cy="44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8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Фиксация винтом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4797152"/>
            <a:ext cx="8712968" cy="132901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Сжатие отломков при винтообразном клиновидном переломе со смещением вокруг оси</a:t>
            </a:r>
          </a:p>
        </p:txBody>
      </p:sp>
      <p:pic>
        <p:nvPicPr>
          <p:cNvPr id="3074" name="Picture 2" descr="H: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" y="1052736"/>
            <a:ext cx="91364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7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3396"/>
            <a:ext cx="8856984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Остеосинтез пластиной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446" y="863502"/>
            <a:ext cx="4612577" cy="5950426"/>
          </a:xfrm>
        </p:spPr>
        <p:txBody>
          <a:bodyPr>
            <a:normAutofit/>
          </a:bodyPr>
          <a:lstStyle/>
          <a:p>
            <a:r>
              <a:rPr lang="ru-RU" dirty="0"/>
              <a:t>Для того чтобы обеспечить правильное срастание перелома, пластина, имеющая форму кости, обеспечивает сжатие, нейтрализацию нагрузок и опору. Пластину крепят к обоим отломкам при помощи 3 винтов. </a:t>
            </a:r>
          </a:p>
        </p:txBody>
      </p:sp>
      <p:pic>
        <p:nvPicPr>
          <p:cNvPr id="6146" name="Picture 2" descr="J:\Семенова - Сема - Рентгенография правой грудной конечности в прямой и боковой проекция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7286"/>
            <a:ext cx="2808310" cy="59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96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Остеосинтез пластиной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5445224"/>
            <a:ext cx="8435280" cy="12961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Пластины различной формы: </a:t>
            </a:r>
            <a:r>
              <a:rPr lang="en-US" dirty="0"/>
              <a:t>a – </a:t>
            </a:r>
            <a:r>
              <a:rPr lang="ru-RU" dirty="0"/>
              <a:t>пластина с круглыми отверстиями</a:t>
            </a:r>
            <a:r>
              <a:rPr lang="en-US" dirty="0"/>
              <a:t>, b</a:t>
            </a: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 </a:t>
            </a:r>
            <a:r>
              <a:rPr lang="en-US" dirty="0"/>
              <a:t>DCP (Dynamic Compression Plate – </a:t>
            </a:r>
            <a:r>
              <a:rPr lang="ru-RU" dirty="0"/>
              <a:t>динамическая компрессионная пластина</a:t>
            </a:r>
            <a:r>
              <a:rPr lang="en-US" dirty="0"/>
              <a:t>)</a:t>
            </a:r>
            <a:r>
              <a:rPr lang="ru-RU" dirty="0"/>
              <a:t> с ровной нижней поверхностью</a:t>
            </a:r>
            <a:r>
              <a:rPr lang="en-US" dirty="0"/>
              <a:t>, c – LC-DCP (Limited Contact - Dynamic Compression</a:t>
            </a:r>
            <a:r>
              <a:rPr lang="ru-RU" dirty="0"/>
              <a:t> </a:t>
            </a:r>
            <a:r>
              <a:rPr lang="en-US" dirty="0"/>
              <a:t>Plate - </a:t>
            </a:r>
            <a:r>
              <a:rPr lang="ru-RU" dirty="0"/>
              <a:t>динамическая компрессионная пластина с ограниченным контактом</a:t>
            </a:r>
            <a:r>
              <a:rPr lang="en-US" dirty="0"/>
              <a:t>)</a:t>
            </a:r>
            <a:r>
              <a:rPr lang="ru-RU" dirty="0"/>
              <a:t> для уменьшения площади опорной поверхности с целью улучшения </a:t>
            </a:r>
            <a:r>
              <a:rPr lang="ru-RU" dirty="0" err="1"/>
              <a:t>остеоваскуляризации</a:t>
            </a:r>
            <a:endParaRPr lang="ru-RU" dirty="0"/>
          </a:p>
        </p:txBody>
      </p:sp>
      <p:pic>
        <p:nvPicPr>
          <p:cNvPr id="1026" name="Picture 2" descr="F:\Для студентов\Травматология\Переломы костей - презентация\Материалы для презентации\Пластины - рисунок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59135" cy="45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2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/>
          <a:lstStyle/>
          <a:p>
            <a:r>
              <a:rPr lang="ru-RU" u="sng" dirty="0"/>
              <a:t>По локализации:</a:t>
            </a:r>
            <a:r>
              <a:rPr lang="ru-RU" dirty="0"/>
              <a:t> переломы плоских, трубчатых и других костей, а в трубчатых костях, кроме того, выделяют переломы </a:t>
            </a:r>
            <a:r>
              <a:rPr lang="ru-RU" dirty="0" err="1"/>
              <a:t>эпифизарные</a:t>
            </a:r>
            <a:r>
              <a:rPr lang="ru-RU" dirty="0"/>
              <a:t>, </a:t>
            </a:r>
            <a:r>
              <a:rPr lang="ru-RU" dirty="0" err="1"/>
              <a:t>диафизарные</a:t>
            </a:r>
            <a:r>
              <a:rPr lang="ru-RU" dirty="0"/>
              <a:t>, </a:t>
            </a:r>
            <a:r>
              <a:rPr lang="ru-RU" dirty="0" err="1"/>
              <a:t>метафизарные</a:t>
            </a:r>
            <a:r>
              <a:rPr lang="ru-RU" dirty="0"/>
              <a:t>.</a:t>
            </a:r>
          </a:p>
          <a:p>
            <a:r>
              <a:rPr lang="ru-RU" u="sng" dirty="0"/>
              <a:t>По степени повреждения костей:</a:t>
            </a:r>
            <a:r>
              <a:rPr lang="ru-RU" dirty="0"/>
              <a:t> неполные (нарушение целости кости происходит частично), и полные (разъединение кости во всю её толщину). Кроме того, возможны множественные переломы.</a:t>
            </a:r>
          </a:p>
        </p:txBody>
      </p:sp>
    </p:spTree>
    <p:extLst>
      <p:ext uri="{BB962C8B-B14F-4D97-AF65-F5344CB8AC3E}">
        <p14:creationId xmlns:p14="http://schemas.microsoft.com/office/powerpoint/2010/main" val="2584855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Остеосинтез пластиной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Сжатие.</a:t>
            </a:r>
            <a:r>
              <a:rPr lang="ru-RU" dirty="0"/>
              <a:t> Пластина сжимает отломки в осевом направлении.</a:t>
            </a:r>
          </a:p>
          <a:p>
            <a:r>
              <a:rPr lang="ru-RU" u="sng" dirty="0"/>
              <a:t>Нейтрализация.</a:t>
            </a:r>
            <a:r>
              <a:rPr lang="ru-RU" dirty="0"/>
              <a:t> Пластина используется для поглощения скручивающих, срезающих и изгибающих усилий с целью снятия нагрузки с натяжных винтов, скрепляющих костные отломки.</a:t>
            </a:r>
          </a:p>
          <a:p>
            <a:r>
              <a:rPr lang="ru-RU" u="sng" dirty="0"/>
              <a:t>Обеспечение опоры.</a:t>
            </a:r>
            <a:r>
              <a:rPr lang="ru-RU" dirty="0"/>
              <a:t> Опорная пластина – пластина, установленная между двух костных отломков для обеспечения их срастания без смещения вокруг оси и не оказывающая сдавливающей нагрузки.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665398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Чрескостный</a:t>
            </a:r>
            <a:r>
              <a:rPr lang="ru-RU" b="1" dirty="0">
                <a:solidFill>
                  <a:srgbClr val="FF0000"/>
                </a:solidFill>
              </a:rPr>
              <a:t> остеосинтез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380" y="836712"/>
            <a:ext cx="4379420" cy="6021288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err="1"/>
              <a:t>Чрескостный</a:t>
            </a:r>
            <a:r>
              <a:rPr lang="ru-RU" sz="4200" b="1" dirty="0"/>
              <a:t> остеосинтез (</a:t>
            </a:r>
            <a:r>
              <a:rPr lang="ru-RU" sz="4200" b="1" dirty="0" err="1"/>
              <a:t>внеочаговый</a:t>
            </a:r>
            <a:r>
              <a:rPr lang="ru-RU" sz="4200" dirty="0"/>
              <a:t>). Основан на проведении гвоздей или спиц через кортикальный слой или через толщу кости с последующей внешней фиксацией их на кольцевых (полукольцевых) опорах.</a:t>
            </a:r>
          </a:p>
          <a:p>
            <a:r>
              <a:rPr lang="ru-RU" sz="4200" dirty="0"/>
              <a:t>Благодаря крестообразному расположению проведённых через костные отломки спиц аппарат позволяет осуществить закрытую репозицию отломков при переломах, псевдоартрозах и при других патологических состояниях, а также стабильный остеосинтез как с компрессией или </a:t>
            </a:r>
            <a:r>
              <a:rPr lang="ru-RU" sz="4200" dirty="0" err="1"/>
              <a:t>дистракцией</a:t>
            </a:r>
            <a:r>
              <a:rPr lang="ru-RU" sz="4200" dirty="0"/>
              <a:t>, так и без них на любом протяжении длинных трубчатых костей. При этом необходимость в применении вспомогательных средств фиксации и иммобилизации здоровых суставов отпадает.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379420" cy="384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53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86409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Чрескостный</a:t>
            </a:r>
            <a:r>
              <a:rPr lang="ru-RU" b="1" dirty="0">
                <a:solidFill>
                  <a:srgbClr val="FF0000"/>
                </a:solidFill>
              </a:rPr>
              <a:t> остеосинтез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2048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свежих переломах после правильного наложения аппарата и устранения смещения отломков по длине затягивание гаек и контргаек стержней автоматически приводит к репозиции отломков. В обязательном порядке после закрытой репозиции проводится контрольная рентгенография.</a:t>
            </a:r>
          </a:p>
          <a:p>
            <a:r>
              <a:rPr lang="ru-RU" dirty="0" err="1"/>
              <a:t>Чрескостный</a:t>
            </a:r>
            <a:r>
              <a:rPr lang="ru-RU" dirty="0"/>
              <a:t> остеосинтез позволяет решить следующие задачи: репозицию костных отломков; стабильную фиксацию с сохранением подвижности в суставе; хорошую трофику; минимальную травматичность (при закрытой репозиции).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49235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83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/>
          <a:p>
            <a:r>
              <a:rPr lang="ru-RU" b="1" dirty="0" err="1"/>
              <a:t>Чрескостный</a:t>
            </a:r>
            <a:r>
              <a:rPr lang="ru-RU" b="1" dirty="0"/>
              <a:t> остеосинтез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366"/>
            <a:ext cx="1632985" cy="49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4674"/>
            <a:ext cx="195103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4619"/>
            <a:ext cx="2614175" cy="48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90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C0BDA-A129-4AF2-84C7-0312D208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8A353-EA95-4F7B-8D5E-8F034EA40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F9207-E37F-4C22-A9A0-3D6129631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BC0795-2463-493A-9743-94C70778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4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</p:spPr>
        <p:txBody>
          <a:bodyPr/>
          <a:lstStyle/>
          <a:p>
            <a:r>
              <a:rPr lang="ru-RU" b="1" dirty="0" err="1"/>
              <a:t>Чрескостный</a:t>
            </a:r>
            <a:r>
              <a:rPr lang="ru-RU" b="1" dirty="0"/>
              <a:t> остеосинтез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83B23179-44C3-4152-83E0-7AF06DBD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стеосинтез у собак: спица киршнера и другие аппараты, процесс операции на  бедре, передних конечностях и голове, реабилитация">
            <a:extLst>
              <a:ext uri="{FF2B5EF4-FFF2-40B4-BE49-F238E27FC236}">
                <a16:creationId xmlns:a16="http://schemas.microsoft.com/office/drawing/2014/main" id="{4D9F98DD-8359-47CB-9D79-4635027B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" y="1021084"/>
            <a:ext cx="8966404" cy="56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30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Осложнения при заживлении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Остеомиелит</a:t>
            </a:r>
            <a:r>
              <a:rPr lang="ru-RU" dirty="0"/>
              <a:t> — воспаление костного мозга, </a:t>
            </a:r>
            <a:r>
              <a:rPr lang="ru-RU" dirty="0" err="1"/>
              <a:t>эндоста</a:t>
            </a:r>
            <a:r>
              <a:rPr lang="ru-RU" dirty="0"/>
              <a:t>, самой кости и надкостницы.</a:t>
            </a:r>
          </a:p>
          <a:p>
            <a:r>
              <a:rPr lang="ru-RU" dirty="0"/>
              <a:t> </a:t>
            </a:r>
            <a:r>
              <a:rPr lang="ru-RU" b="1" dirty="0" err="1"/>
              <a:t>Контракту́ра</a:t>
            </a:r>
            <a:r>
              <a:rPr lang="ru-RU" dirty="0"/>
              <a:t> — ограничение пассивных движений в суставе, то есть такое состояние, при котором конечность не может быть полностью согнута или разогнута в одном или нескольких суставах.</a:t>
            </a:r>
          </a:p>
          <a:p>
            <a:r>
              <a:rPr lang="ru-RU" b="1" dirty="0"/>
              <a:t>Ложный сустав (п с е в д о а р т р о з)</a:t>
            </a:r>
            <a:r>
              <a:rPr lang="ru-RU" dirty="0"/>
              <a:t> — стойкая ненормальная подвижность на месте бывшего перелома, возникшая в результате нарушения процесса образования мозоли.</a:t>
            </a:r>
          </a:p>
        </p:txBody>
      </p:sp>
    </p:spTree>
    <p:extLst>
      <p:ext uri="{BB962C8B-B14F-4D97-AF65-F5344CB8AC3E}">
        <p14:creationId xmlns:p14="http://schemas.microsoft.com/office/powerpoint/2010/main" val="273258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92" y="44624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переломов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16016" cy="56886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u="sng" dirty="0"/>
              <a:t>В зависимости от направления линии излома к оси кости полные переломы подразделяются на следующие формы:</a:t>
            </a:r>
          </a:p>
          <a:p>
            <a:pPr marL="0" indent="0">
              <a:buNone/>
            </a:pPr>
            <a:r>
              <a:rPr lang="ru-RU" sz="6200" dirty="0"/>
              <a:t>- </a:t>
            </a:r>
            <a:r>
              <a:rPr lang="ru-RU" sz="6200" i="1" dirty="0">
                <a:solidFill>
                  <a:srgbClr val="FF0000"/>
                </a:solidFill>
              </a:rPr>
              <a:t>Поперечный перелом </a:t>
            </a:r>
            <a:r>
              <a:rPr lang="ru-RU" sz="6200" dirty="0"/>
              <a:t>— линия излома идёт перпендикулярно к длинной оси кости. Поверхность излома редко бывает ровной, обычно она зубчатая. Эти переломы наблюдаются чаще на трубчатых костях от прямого удара.  </a:t>
            </a:r>
          </a:p>
          <a:p>
            <a:pPr marL="0" indent="0">
              <a:buNone/>
            </a:pPr>
            <a:r>
              <a:rPr lang="ru-RU" sz="6200" dirty="0"/>
              <a:t>- </a:t>
            </a:r>
            <a:r>
              <a:rPr lang="ru-RU" sz="6200" i="1" dirty="0">
                <a:solidFill>
                  <a:srgbClr val="FF0000"/>
                </a:solidFill>
              </a:rPr>
              <a:t>Косой перелом  </a:t>
            </a:r>
            <a:r>
              <a:rPr lang="ru-RU" sz="6200" dirty="0"/>
              <a:t>- линия излома лежит под углом к длинной оси кости. Данные переломы – наиболее частая форма переломов диафиза трубчатых костей. Они, имея острые и гладкие поверхности отломков, сопровождаются значительным смещением и могут переходить в открытый перелом.</a:t>
            </a:r>
          </a:p>
          <a:p>
            <a:pPr marL="0" indent="0">
              <a:buNone/>
            </a:pPr>
            <a:r>
              <a:rPr lang="ru-RU" sz="6200" dirty="0"/>
              <a:t>- </a:t>
            </a:r>
            <a:r>
              <a:rPr lang="ru-RU" sz="6200" i="1" dirty="0">
                <a:solidFill>
                  <a:srgbClr val="FF0000"/>
                </a:solidFill>
              </a:rPr>
              <a:t>Продольный перелом </a:t>
            </a:r>
            <a:r>
              <a:rPr lang="ru-RU" sz="6200" dirty="0">
                <a:solidFill>
                  <a:srgbClr val="FF0000"/>
                </a:solidFill>
              </a:rPr>
              <a:t> </a:t>
            </a:r>
            <a:r>
              <a:rPr lang="ru-RU" sz="6200" dirty="0"/>
              <a:t>— поверхность излома совпадает с длинной осью кости. Они встречаются реже других переломов.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608512" cy="35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переломов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Спиральный, или винтообразный, перелом </a:t>
            </a:r>
            <a:r>
              <a:rPr lang="ru-RU" dirty="0"/>
              <a:t>образуется вследствие скручивания кости вокруг продольной оси; поверхность излома идёт по спирально изогнутой линий. Такие переломы происходят при застревании между двумя твердыми предметами, когда животное, освобождая конечность, резко поворачивает её вокруг продольной оси (скручивает).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Зубчатый перелом </a:t>
            </a:r>
            <a:r>
              <a:rPr lang="ru-RU" dirty="0"/>
              <a:t>— концы излома имеют зубчатый вид. На образование такого вида перелома влияет различная прочность и эластичность разных участков кости.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Вколоченный перелом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происходит на длинных трубчатых костях вследствие сдавливания кости в продольном направлении, когда под влиянием силы более плотный конец диафиза вгоняется в более податливую губчатую структуру эпифиза.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 err="1">
                <a:solidFill>
                  <a:srgbClr val="FF0000"/>
                </a:solidFill>
              </a:rPr>
              <a:t>Оскольчатый</a:t>
            </a:r>
            <a:r>
              <a:rPr lang="ru-RU" i="1" dirty="0">
                <a:solidFill>
                  <a:srgbClr val="FF0000"/>
                </a:solidFill>
              </a:rPr>
              <a:t> перелом </a:t>
            </a:r>
            <a:r>
              <a:rPr lang="ru-RU" dirty="0"/>
              <a:t>характеризуется наличием 1—3 костных осколков на месте перелома. Он часто образуется при </a:t>
            </a:r>
            <a:r>
              <a:rPr lang="ru-RU" dirty="0" err="1"/>
              <a:t>диафизарных</a:t>
            </a:r>
            <a:r>
              <a:rPr lang="ru-RU" dirty="0"/>
              <a:t> переломах длинных трубчатых костей.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Раздробленный перелом </a:t>
            </a:r>
            <a:r>
              <a:rPr lang="ru-RU" dirty="0"/>
              <a:t>— образование множества крупных и мелких осколков. Такие переломы чаше появляются в результате сильной травмы или огнестрельных повреждений.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Размозжённый перелом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представляет высшую степень раздробленного перелома, когда кость крошится на мелкие осколки, которые затем перемешиваются с размозжёнными мягкими тканями.</a:t>
            </a:r>
          </a:p>
        </p:txBody>
      </p:sp>
    </p:spTree>
    <p:extLst>
      <p:ext uri="{BB962C8B-B14F-4D97-AF65-F5344CB8AC3E}">
        <p14:creationId xmlns:p14="http://schemas.microsoft.com/office/powerpoint/2010/main" val="160440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087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Полные переломы в большинстве случаев сопровождаются смещением отломков по отношению к поперечной и продольной осям. </a:t>
            </a:r>
          </a:p>
          <a:p>
            <a:pPr marL="0" indent="0" algn="ctr">
              <a:buNone/>
            </a:pPr>
            <a:r>
              <a:rPr lang="ru-RU" dirty="0"/>
              <a:t>Отломки могут смещаться:</a:t>
            </a:r>
          </a:p>
          <a:p>
            <a:r>
              <a:rPr lang="ru-RU" dirty="0"/>
              <a:t>- </a:t>
            </a:r>
            <a:r>
              <a:rPr lang="ru-RU" u="sng" dirty="0"/>
              <a:t>под углом</a:t>
            </a:r>
            <a:r>
              <a:rPr lang="ru-RU" dirty="0"/>
              <a:t>, когда их концы образуют углы на месте перелома; например, при переломах бедренной кости при таком виде смещения отломков вершина угла имеет направление вперед;</a:t>
            </a:r>
          </a:p>
          <a:p>
            <a:r>
              <a:rPr lang="ru-RU" dirty="0"/>
              <a:t>- </a:t>
            </a:r>
            <a:r>
              <a:rPr lang="ru-RU" u="sng" dirty="0"/>
              <a:t>по длине с укорочением</a:t>
            </a:r>
            <a:r>
              <a:rPr lang="ru-RU" dirty="0"/>
              <a:t>, если один отломок скользит вдоль продольной оси другого, соприкасаясь боковыми поверхностями, или вколачивается один в другой, вызывая укорочение конечности;</a:t>
            </a:r>
          </a:p>
          <a:p>
            <a:r>
              <a:rPr lang="ru-RU" dirty="0"/>
              <a:t>- </a:t>
            </a:r>
            <a:r>
              <a:rPr lang="ru-RU" u="sng" dirty="0"/>
              <a:t>по длине с расхождениями отломков</a:t>
            </a:r>
            <a:r>
              <a:rPr lang="ru-RU" dirty="0"/>
              <a:t>, когда между отломками образуется диастаз.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72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Этиология переломов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805264"/>
          </a:xfrm>
        </p:spPr>
        <p:txBody>
          <a:bodyPr>
            <a:normAutofit/>
          </a:bodyPr>
          <a:lstStyle/>
          <a:p>
            <a:r>
              <a:rPr lang="ru-RU" u="sng" dirty="0"/>
              <a:t>Предрасполагающие причины: </a:t>
            </a:r>
            <a:r>
              <a:rPr lang="ru-RU" dirty="0"/>
              <a:t>патологические или физиологические изменения прочности костной ткани (</a:t>
            </a:r>
            <a:r>
              <a:rPr lang="ru-RU" dirty="0" err="1"/>
              <a:t>остеосаркомы</a:t>
            </a:r>
            <a:r>
              <a:rPr lang="ru-RU" dirty="0"/>
              <a:t>, рахит, остеомаляция, остеомиелит, авитаминоз, старческий остеопороз, беременность и т. п.). </a:t>
            </a:r>
          </a:p>
          <a:p>
            <a:r>
              <a:rPr lang="ru-RU" u="sng" dirty="0"/>
              <a:t>Производящие причины</a:t>
            </a:r>
            <a:r>
              <a:rPr lang="ru-RU" dirty="0"/>
              <a:t> —механические воздействия: ушибы, удары, толчки, падение на твёрдую почву, огнестрельные ранения, резкие мышечные сокращения и т. д.</a:t>
            </a:r>
          </a:p>
        </p:txBody>
      </p:sp>
    </p:spTree>
    <p:extLst>
      <p:ext uri="{BB962C8B-B14F-4D97-AF65-F5344CB8AC3E}">
        <p14:creationId xmlns:p14="http://schemas.microsoft.com/office/powerpoint/2010/main" val="17309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Клинические признаки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3528392" cy="5217443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При неполных переломах </a:t>
            </a:r>
            <a:r>
              <a:rPr lang="ru-RU" dirty="0"/>
              <a:t>: нарушение функции органа </a:t>
            </a:r>
          </a:p>
          <a:p>
            <a:r>
              <a:rPr lang="ru-RU" dirty="0"/>
              <a:t>Сильная болезненность при пальпации по линии излома.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4896544" cy="5688632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При полных закрытых переломах:</a:t>
            </a:r>
            <a:r>
              <a:rPr lang="ru-RU" dirty="0"/>
              <a:t>  </a:t>
            </a:r>
          </a:p>
          <a:p>
            <a:r>
              <a:rPr lang="ru-RU" dirty="0"/>
              <a:t>боль; </a:t>
            </a:r>
          </a:p>
          <a:p>
            <a:r>
              <a:rPr lang="ru-RU" dirty="0"/>
              <a:t>нарушение функции; </a:t>
            </a:r>
          </a:p>
          <a:p>
            <a:r>
              <a:rPr lang="ru-RU" dirty="0" err="1"/>
              <a:t>дефигурация</a:t>
            </a:r>
            <a:r>
              <a:rPr lang="ru-RU" dirty="0"/>
              <a:t> повреждённого сегмента (изменением контуров анатомического рельефа, положения и размеров поражённого участка); </a:t>
            </a:r>
          </a:p>
          <a:p>
            <a:r>
              <a:rPr lang="ru-RU" dirty="0"/>
              <a:t>подвижность кости вне суставов; </a:t>
            </a:r>
          </a:p>
          <a:p>
            <a:r>
              <a:rPr lang="ru-RU" dirty="0"/>
              <a:t>костная крепитация.</a:t>
            </a:r>
          </a:p>
        </p:txBody>
      </p:sp>
    </p:spTree>
    <p:extLst>
      <p:ext uri="{BB962C8B-B14F-4D97-AF65-F5344CB8AC3E}">
        <p14:creationId xmlns:p14="http://schemas.microsoft.com/office/powerpoint/2010/main" val="4254740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2735</Words>
  <Application>Microsoft Office PowerPoint</Application>
  <PresentationFormat>Экран (4:3)</PresentationFormat>
  <Paragraphs>144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Calibri</vt:lpstr>
      <vt:lpstr>Тема Office</vt:lpstr>
      <vt:lpstr>Переломы костей у животных</vt:lpstr>
      <vt:lpstr>Презентация PowerPoint</vt:lpstr>
      <vt:lpstr>Классификация переломов</vt:lpstr>
      <vt:lpstr>Классификация переломов</vt:lpstr>
      <vt:lpstr>Классификация переломов</vt:lpstr>
      <vt:lpstr>Классификация переломов</vt:lpstr>
      <vt:lpstr>Презентация PowerPoint</vt:lpstr>
      <vt:lpstr>Этиология переломов</vt:lpstr>
      <vt:lpstr>Клинические признаки</vt:lpstr>
      <vt:lpstr>Клинические признаки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заживления переломов</vt:lpstr>
      <vt:lpstr>Механизм заживления переломов</vt:lpstr>
      <vt:lpstr>Механизм заживления переломов</vt:lpstr>
      <vt:lpstr>Механизм заживления переломов</vt:lpstr>
      <vt:lpstr>Механизм заживления переломов</vt:lpstr>
      <vt:lpstr>Лечение переломов</vt:lpstr>
      <vt:lpstr>Первая помощь</vt:lpstr>
      <vt:lpstr>Консервативное лечение закрытых переломов</vt:lpstr>
      <vt:lpstr>Консервативное лечение закрытых переломов</vt:lpstr>
      <vt:lpstr>Оперативное лечение переломов</vt:lpstr>
      <vt:lpstr>Интрамедуллярный остеосинтез</vt:lpstr>
      <vt:lpstr>Интрамедуллярный остеосинтез</vt:lpstr>
      <vt:lpstr>Интрамедуллярный остеосинтез</vt:lpstr>
      <vt:lpstr>Презентация PowerPoint</vt:lpstr>
      <vt:lpstr>Интрамедуллярный остеосинтез</vt:lpstr>
      <vt:lpstr>Экстрамедуллярный остеосинтез</vt:lpstr>
      <vt:lpstr>Фиксация винтом</vt:lpstr>
      <vt:lpstr>Фиксация винтом</vt:lpstr>
      <vt:lpstr>Фиксация винтом</vt:lpstr>
      <vt:lpstr>Фиксация винтом</vt:lpstr>
      <vt:lpstr>Фиксация винтом</vt:lpstr>
      <vt:lpstr>Фиксация винтом</vt:lpstr>
      <vt:lpstr>Фиксация винтом</vt:lpstr>
      <vt:lpstr>Остеосинтез пластиной</vt:lpstr>
      <vt:lpstr>Остеосинтез пластиной</vt:lpstr>
      <vt:lpstr>Остеосинтез пластиной</vt:lpstr>
      <vt:lpstr>Чрескостный остеосинтез</vt:lpstr>
      <vt:lpstr>Чрескостный остеосинтез</vt:lpstr>
      <vt:lpstr>Чрескостный остеосинтез</vt:lpstr>
      <vt:lpstr>Презентация PowerPoint</vt:lpstr>
      <vt:lpstr>Чрескостный остеосинтез</vt:lpstr>
      <vt:lpstr>Осложнения при заживлении переломов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Переломы костей у животных</dc:title>
  <dc:creator>Vladislav Bychkov</dc:creator>
  <cp:lastModifiedBy>Андрей Квочко</cp:lastModifiedBy>
  <cp:revision>62</cp:revision>
  <dcterms:created xsi:type="dcterms:W3CDTF">2018-12-03T06:35:30Z</dcterms:created>
  <dcterms:modified xsi:type="dcterms:W3CDTF">2022-02-27T20:38:38Z</dcterms:modified>
</cp:coreProperties>
</file>